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77" r:id="rId2"/>
    <p:sldId id="312" r:id="rId3"/>
    <p:sldId id="257" r:id="rId4"/>
    <p:sldId id="287" r:id="rId5"/>
    <p:sldId id="305" r:id="rId6"/>
    <p:sldId id="315" r:id="rId7"/>
    <p:sldId id="316" r:id="rId8"/>
    <p:sldId id="317" r:id="rId9"/>
    <p:sldId id="318" r:id="rId10"/>
    <p:sldId id="319" r:id="rId11"/>
    <p:sldId id="314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13" r:id="rId22"/>
    <p:sldId id="294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" userDrawn="1">
          <p15:clr>
            <a:srgbClr val="A4A3A4"/>
          </p15:clr>
        </p15:guide>
        <p15:guide id="2" pos="72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2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ED7843"/>
    <a:srgbClr val="41B2C1"/>
    <a:srgbClr val="3974A9"/>
    <a:srgbClr val="10B5BF"/>
    <a:srgbClr val="A6A6A6"/>
    <a:srgbClr val="000F46"/>
    <a:srgbClr val="1F1C3A"/>
    <a:srgbClr val="28253A"/>
    <a:srgbClr val="02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5"/>
    <p:restoredTop sz="93149" autoAdjust="0"/>
  </p:normalViewPr>
  <p:slideViewPr>
    <p:cSldViewPr snapToGrid="0" showGuides="1">
      <p:cViewPr varScale="1">
        <p:scale>
          <a:sx n="91" d="100"/>
          <a:sy n="91" d="100"/>
        </p:scale>
        <p:origin x="557" y="62"/>
      </p:cViewPr>
      <p:guideLst>
        <p:guide pos="381"/>
        <p:guide pos="7299"/>
        <p:guide pos="3840"/>
        <p:guide orient="horz" pos="380"/>
        <p:guide orient="horz" pos="3929"/>
        <p:guide orient="horz" pos="2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F1E61-3EC5-3B45-BB2A-F2BB00C2748A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3027-8B60-B34C-9BDA-B9F1428615EA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5510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30239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6662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19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52635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20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1965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2480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80442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4418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362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703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98229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4907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553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203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71125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074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967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2355F-3C5B-AAE7-805C-4EE255EFB76D}"/>
              </a:ext>
            </a:extLst>
          </p:cNvPr>
          <p:cNvSpPr txBox="1"/>
          <p:nvPr/>
        </p:nvSpPr>
        <p:spPr>
          <a:xfrm>
            <a:off x="2904565" y="1753040"/>
            <a:ext cx="87357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72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هوش تجاری</a:t>
            </a:r>
          </a:p>
          <a:p>
            <a:pPr marL="0" algn="r" defTabSz="457200" rtl="1" eaLnBrk="1" latinLnBrk="0" hangingPunct="1"/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</a:t>
            </a:r>
            <a:r>
              <a:rPr lang="en-US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BI</a:t>
            </a:r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  <a:endParaRPr lang="en-IR" sz="3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4B2B2-BB36-37C5-F929-69E2124A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11" y="4686549"/>
            <a:ext cx="2413552" cy="5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2AEEB-90C1-C30D-0A45-01962D63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73" y="3171038"/>
            <a:ext cx="9097301" cy="3636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484094" y="1226356"/>
            <a:ext cx="10938131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Connection String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مورد استفاده در برنامه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است که میتواند بصورت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Share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در محدوده </a:t>
            </a:r>
            <a:r>
              <a:rPr lang="en-US" sz="2200" u="sng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یا در محدوده کل </a:t>
            </a:r>
            <a:r>
              <a:rPr lang="en-US" sz="2200" u="sng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Project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توسط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Component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دیگر استفاده شود و محدودیت برای اتصال به انواع منابع اطلاعاتی وجود ندارد.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Connection Manager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50C1CE-D3B7-04C6-17DA-3C8464FBF627}"/>
              </a:ext>
            </a:extLst>
          </p:cNvPr>
          <p:cNvSpPr txBox="1"/>
          <p:nvPr/>
        </p:nvSpPr>
        <p:spPr>
          <a:xfrm>
            <a:off x="9689287" y="2647841"/>
            <a:ext cx="22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Connection Managers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31214-B483-7224-E516-50D24C2E0FC3}"/>
              </a:ext>
            </a:extLst>
          </p:cNvPr>
          <p:cNvCxnSpPr>
            <a:cxnSpLocks/>
          </p:cNvCxnSpPr>
          <p:nvPr/>
        </p:nvCxnSpPr>
        <p:spPr>
          <a:xfrm>
            <a:off x="11334459" y="2971359"/>
            <a:ext cx="0" cy="130864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467C2-0956-28E6-8CE9-5A295EEEBDBA}"/>
              </a:ext>
            </a:extLst>
          </p:cNvPr>
          <p:cNvSpPr/>
          <p:nvPr/>
        </p:nvSpPr>
        <p:spPr>
          <a:xfrm>
            <a:off x="1798801" y="4596467"/>
            <a:ext cx="325905" cy="185084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87D0C87-AB3E-A562-4A4A-6E4A015839AA}"/>
              </a:ext>
            </a:extLst>
          </p:cNvPr>
          <p:cNvSpPr/>
          <p:nvPr/>
        </p:nvSpPr>
        <p:spPr>
          <a:xfrm>
            <a:off x="2916758" y="5353257"/>
            <a:ext cx="275602" cy="884031"/>
          </a:xfrm>
          <a:prstGeom prst="leftBrace">
            <a:avLst>
              <a:gd name="adj1" fmla="val 17367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76D566-58FE-5149-3EBF-472AAABB1E1A}"/>
              </a:ext>
            </a:extLst>
          </p:cNvPr>
          <p:cNvSpPr txBox="1"/>
          <p:nvPr/>
        </p:nvSpPr>
        <p:spPr>
          <a:xfrm>
            <a:off x="2361299" y="4809221"/>
            <a:ext cx="1481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Connection Pane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12BE3-0F25-7AE4-3453-102481291ECA}"/>
              </a:ext>
            </a:extLst>
          </p:cNvPr>
          <p:cNvSpPr/>
          <p:nvPr/>
        </p:nvSpPr>
        <p:spPr>
          <a:xfrm>
            <a:off x="9921123" y="4279999"/>
            <a:ext cx="2164146" cy="1835576"/>
          </a:xfrm>
          <a:custGeom>
            <a:avLst/>
            <a:gdLst>
              <a:gd name="connsiteX0" fmla="*/ 0 w 2164146"/>
              <a:gd name="connsiteY0" fmla="*/ 0 h 1835576"/>
              <a:gd name="connsiteX1" fmla="*/ 562678 w 2164146"/>
              <a:gd name="connsiteY1" fmla="*/ 0 h 1835576"/>
              <a:gd name="connsiteX2" fmla="*/ 1103714 w 2164146"/>
              <a:gd name="connsiteY2" fmla="*/ 0 h 1835576"/>
              <a:gd name="connsiteX3" fmla="*/ 1688034 w 2164146"/>
              <a:gd name="connsiteY3" fmla="*/ 0 h 1835576"/>
              <a:gd name="connsiteX4" fmla="*/ 2164146 w 2164146"/>
              <a:gd name="connsiteY4" fmla="*/ 0 h 1835576"/>
              <a:gd name="connsiteX5" fmla="*/ 2164146 w 2164146"/>
              <a:gd name="connsiteY5" fmla="*/ 611859 h 1835576"/>
              <a:gd name="connsiteX6" fmla="*/ 2164146 w 2164146"/>
              <a:gd name="connsiteY6" fmla="*/ 1205362 h 1835576"/>
              <a:gd name="connsiteX7" fmla="*/ 2164146 w 2164146"/>
              <a:gd name="connsiteY7" fmla="*/ 1835576 h 1835576"/>
              <a:gd name="connsiteX8" fmla="*/ 1579827 w 2164146"/>
              <a:gd name="connsiteY8" fmla="*/ 1835576 h 1835576"/>
              <a:gd name="connsiteX9" fmla="*/ 1060432 w 2164146"/>
              <a:gd name="connsiteY9" fmla="*/ 1835576 h 1835576"/>
              <a:gd name="connsiteX10" fmla="*/ 562678 w 2164146"/>
              <a:gd name="connsiteY10" fmla="*/ 1835576 h 1835576"/>
              <a:gd name="connsiteX11" fmla="*/ 0 w 2164146"/>
              <a:gd name="connsiteY11" fmla="*/ 1835576 h 1835576"/>
              <a:gd name="connsiteX12" fmla="*/ 0 w 2164146"/>
              <a:gd name="connsiteY12" fmla="*/ 1242073 h 1835576"/>
              <a:gd name="connsiteX13" fmla="*/ 0 w 2164146"/>
              <a:gd name="connsiteY13" fmla="*/ 630214 h 1835576"/>
              <a:gd name="connsiteX14" fmla="*/ 0 w 2164146"/>
              <a:gd name="connsiteY14" fmla="*/ 0 h 183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64146" h="1835576" extrusionOk="0">
                <a:moveTo>
                  <a:pt x="0" y="0"/>
                </a:moveTo>
                <a:cubicBezTo>
                  <a:pt x="160945" y="6116"/>
                  <a:pt x="445535" y="19681"/>
                  <a:pt x="562678" y="0"/>
                </a:cubicBezTo>
                <a:cubicBezTo>
                  <a:pt x="679821" y="-19681"/>
                  <a:pt x="903020" y="2145"/>
                  <a:pt x="1103714" y="0"/>
                </a:cubicBezTo>
                <a:cubicBezTo>
                  <a:pt x="1304408" y="-2145"/>
                  <a:pt x="1520069" y="8017"/>
                  <a:pt x="1688034" y="0"/>
                </a:cubicBezTo>
                <a:cubicBezTo>
                  <a:pt x="1855999" y="-8017"/>
                  <a:pt x="2037149" y="10423"/>
                  <a:pt x="2164146" y="0"/>
                </a:cubicBezTo>
                <a:cubicBezTo>
                  <a:pt x="2144555" y="247284"/>
                  <a:pt x="2176250" y="358219"/>
                  <a:pt x="2164146" y="611859"/>
                </a:cubicBezTo>
                <a:cubicBezTo>
                  <a:pt x="2152042" y="865499"/>
                  <a:pt x="2179480" y="1019119"/>
                  <a:pt x="2164146" y="1205362"/>
                </a:cubicBezTo>
                <a:cubicBezTo>
                  <a:pt x="2148812" y="1391605"/>
                  <a:pt x="2142687" y="1692965"/>
                  <a:pt x="2164146" y="1835576"/>
                </a:cubicBezTo>
                <a:cubicBezTo>
                  <a:pt x="2009067" y="1861650"/>
                  <a:pt x="1781546" y="1824630"/>
                  <a:pt x="1579827" y="1835576"/>
                </a:cubicBezTo>
                <a:cubicBezTo>
                  <a:pt x="1378108" y="1846522"/>
                  <a:pt x="1302615" y="1858512"/>
                  <a:pt x="1060432" y="1835576"/>
                </a:cubicBezTo>
                <a:cubicBezTo>
                  <a:pt x="818250" y="1812640"/>
                  <a:pt x="663374" y="1830783"/>
                  <a:pt x="562678" y="1835576"/>
                </a:cubicBezTo>
                <a:cubicBezTo>
                  <a:pt x="461982" y="1840369"/>
                  <a:pt x="162656" y="1839692"/>
                  <a:pt x="0" y="1835576"/>
                </a:cubicBezTo>
                <a:cubicBezTo>
                  <a:pt x="17542" y="1614678"/>
                  <a:pt x="-10390" y="1408975"/>
                  <a:pt x="0" y="1242073"/>
                </a:cubicBezTo>
                <a:cubicBezTo>
                  <a:pt x="10390" y="1075171"/>
                  <a:pt x="-8672" y="827468"/>
                  <a:pt x="0" y="630214"/>
                </a:cubicBezTo>
                <a:cubicBezTo>
                  <a:pt x="8672" y="432960"/>
                  <a:pt x="-6241" y="24756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001C"/>
            </a:solidFill>
            <a:extLst>
              <a:ext uri="{C807C97D-BFC1-408E-A445-0C87EB9F89A2}">
                <ask:lineSketchStyleProps xmlns:ask="http://schemas.microsoft.com/office/drawing/2018/sketchyshapes" sd="15471747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CE553A-D7AB-61B6-54EB-1B61C78532A4}"/>
              </a:ext>
            </a:extLst>
          </p:cNvPr>
          <p:cNvCxnSpPr>
            <a:cxnSpLocks/>
          </p:cNvCxnSpPr>
          <p:nvPr/>
        </p:nvCxnSpPr>
        <p:spPr>
          <a:xfrm flipV="1">
            <a:off x="5427677" y="6115575"/>
            <a:ext cx="0" cy="288574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48AEC8-3CE3-D21E-2444-7979765A8980}"/>
              </a:ext>
            </a:extLst>
          </p:cNvPr>
          <p:cNvSpPr txBox="1"/>
          <p:nvPr/>
        </p:nvSpPr>
        <p:spPr>
          <a:xfrm>
            <a:off x="5031956" y="6345010"/>
            <a:ext cx="148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ORACLE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FB25D0-0ABF-1A82-E546-7CA59F8C2E7C}"/>
              </a:ext>
            </a:extLst>
          </p:cNvPr>
          <p:cNvCxnSpPr>
            <a:cxnSpLocks/>
          </p:cNvCxnSpPr>
          <p:nvPr/>
        </p:nvCxnSpPr>
        <p:spPr>
          <a:xfrm flipV="1">
            <a:off x="3430894" y="6226278"/>
            <a:ext cx="0" cy="288574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19946C-24ED-C624-6142-81D5283A5E00}"/>
              </a:ext>
            </a:extLst>
          </p:cNvPr>
          <p:cNvSpPr txBox="1"/>
          <p:nvPr/>
        </p:nvSpPr>
        <p:spPr>
          <a:xfrm>
            <a:off x="3035173" y="6455713"/>
            <a:ext cx="148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MSSQL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4A1596-A6A4-03BC-26D2-F06FC11D83A9}"/>
              </a:ext>
            </a:extLst>
          </p:cNvPr>
          <p:cNvCxnSpPr>
            <a:cxnSpLocks/>
          </p:cNvCxnSpPr>
          <p:nvPr/>
        </p:nvCxnSpPr>
        <p:spPr>
          <a:xfrm flipV="1">
            <a:off x="7554564" y="5865190"/>
            <a:ext cx="0" cy="288574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B09315-935E-84A4-5679-8E392BC0056D}"/>
              </a:ext>
            </a:extLst>
          </p:cNvPr>
          <p:cNvSpPr txBox="1"/>
          <p:nvPr/>
        </p:nvSpPr>
        <p:spPr>
          <a:xfrm>
            <a:off x="7158843" y="6094625"/>
            <a:ext cx="148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26393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2097466-4F76-21CE-F0F2-E3E1D7A0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85" y="2544828"/>
            <a:ext cx="7359818" cy="4313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قدرت اصلی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در استخراج اطلاعات از منابع اطلاعاتی و انتقال آن به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RAM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Extraction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و سپس تغییر آن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Transformation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و در نهایت ذخیره سازی آن در یک مقصد دیگر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Loading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است.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Flow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CA722-86B1-C43C-CC48-09808F9E1AFE}"/>
              </a:ext>
            </a:extLst>
          </p:cNvPr>
          <p:cNvSpPr/>
          <p:nvPr/>
        </p:nvSpPr>
        <p:spPr>
          <a:xfrm>
            <a:off x="791846" y="5231130"/>
            <a:ext cx="800734" cy="778510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 flipV="1">
            <a:off x="4999839" y="2841799"/>
            <a:ext cx="381655" cy="58720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8EA3C240-43AE-1205-A210-6BB2F94F26B4}"/>
              </a:ext>
            </a:extLst>
          </p:cNvPr>
          <p:cNvSpPr/>
          <p:nvPr/>
        </p:nvSpPr>
        <p:spPr>
          <a:xfrm rot="10800000">
            <a:off x="10643089" y="3107494"/>
            <a:ext cx="412366" cy="3092823"/>
          </a:xfrm>
          <a:prstGeom prst="leftBrace">
            <a:avLst>
              <a:gd name="adj1" fmla="val 53986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FC12C-2C22-A44E-F0B8-76B26E247078}"/>
              </a:ext>
            </a:extLst>
          </p:cNvPr>
          <p:cNvSpPr txBox="1"/>
          <p:nvPr/>
        </p:nvSpPr>
        <p:spPr>
          <a:xfrm rot="16200000">
            <a:off x="10743826" y="4484629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ETL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3920884" y="3057201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Data Flow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58350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2097466-4F76-21CE-F0F2-E3E1D7A0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85" y="2544828"/>
            <a:ext cx="7359818" cy="4313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کامپوننتی برای ایجاد اتصال به منبع اطلاعاتی و واکشی اطلاعات است که تنها در محیط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Flow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قابل استفاده میباشد.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آغاز گر جریان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ETL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بوده و پیش از آن نمیتوان از کامپوننت دیگری استفاده کرد.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Source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CA722-86B1-C43C-CC48-09808F9E1AFE}"/>
              </a:ext>
            </a:extLst>
          </p:cNvPr>
          <p:cNvSpPr/>
          <p:nvPr/>
        </p:nvSpPr>
        <p:spPr>
          <a:xfrm>
            <a:off x="1087754" y="5358764"/>
            <a:ext cx="198121" cy="9906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 flipV="1">
            <a:off x="4999839" y="2841799"/>
            <a:ext cx="381655" cy="58720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3847146" y="3057201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1-Data Flow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9FAAE3-5C44-3727-C36C-2FE2BAF3DAA9}"/>
              </a:ext>
            </a:extLst>
          </p:cNvPr>
          <p:cNvCxnSpPr>
            <a:cxnSpLocks/>
          </p:cNvCxnSpPr>
          <p:nvPr/>
        </p:nvCxnSpPr>
        <p:spPr>
          <a:xfrm flipV="1">
            <a:off x="5686126" y="3357904"/>
            <a:ext cx="300772" cy="509421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F9D4CD-633D-F818-ADD2-E87226BD220F}"/>
              </a:ext>
            </a:extLst>
          </p:cNvPr>
          <p:cNvSpPr txBox="1"/>
          <p:nvPr/>
        </p:nvSpPr>
        <p:spPr>
          <a:xfrm>
            <a:off x="4226229" y="3758027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2-Extract Data</a:t>
            </a:r>
          </a:p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From Source</a:t>
            </a:r>
          </a:p>
        </p:txBody>
      </p:sp>
    </p:spTree>
    <p:extLst>
      <p:ext uri="{BB962C8B-B14F-4D97-AF65-F5344CB8AC3E}">
        <p14:creationId xmlns:p14="http://schemas.microsoft.com/office/powerpoint/2010/main" val="421539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2097466-4F76-21CE-F0F2-E3E1D7A0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85" y="2544828"/>
            <a:ext cx="7359818" cy="4313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کلیدی ترین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Component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مجموعه کامپوننت های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Transformer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آن میباشد که در میانه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Pipeline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انتقال داده قرار گرفته و میتوانند اطلاعات را در مسیر انتقال تغییر دهند.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Transformation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CA722-86B1-C43C-CC48-09808F9E1AFE}"/>
              </a:ext>
            </a:extLst>
          </p:cNvPr>
          <p:cNvSpPr/>
          <p:nvPr/>
        </p:nvSpPr>
        <p:spPr>
          <a:xfrm>
            <a:off x="978534" y="5602604"/>
            <a:ext cx="418466" cy="9906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 flipV="1">
            <a:off x="4999839" y="2841799"/>
            <a:ext cx="381655" cy="58720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3847146" y="3057201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1-Data Flow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1566-8812-A44D-D6F3-E3B92C613ACB}"/>
              </a:ext>
            </a:extLst>
          </p:cNvPr>
          <p:cNvSpPr/>
          <p:nvPr/>
        </p:nvSpPr>
        <p:spPr>
          <a:xfrm>
            <a:off x="6034998" y="3564292"/>
            <a:ext cx="3855388" cy="2067352"/>
          </a:xfrm>
          <a:prstGeom prst="rect">
            <a:avLst/>
          </a:prstGeom>
          <a:solidFill>
            <a:srgbClr val="D6001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7D3300-3D87-245C-D8E3-2C863B77C8B7}"/>
              </a:ext>
            </a:extLst>
          </p:cNvPr>
          <p:cNvCxnSpPr>
            <a:cxnSpLocks/>
          </p:cNvCxnSpPr>
          <p:nvPr/>
        </p:nvCxnSpPr>
        <p:spPr>
          <a:xfrm>
            <a:off x="4805434" y="4786344"/>
            <a:ext cx="1181464" cy="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74C95B-9278-6536-51DB-325FDC006048}"/>
              </a:ext>
            </a:extLst>
          </p:cNvPr>
          <p:cNvSpPr txBox="1"/>
          <p:nvPr/>
        </p:nvSpPr>
        <p:spPr>
          <a:xfrm>
            <a:off x="3579081" y="4624195"/>
            <a:ext cx="174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2-Data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40180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2097466-4F76-21CE-F0F2-E3E1D7A0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85" y="2544828"/>
            <a:ext cx="7359818" cy="4313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Flow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کامپوننت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Destination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گیرنده نهایی اطلاعات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Pipeline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 که نتیجه اطلاعات تولید شده طی آخرین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Transformer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را دریافت کرده و ذخیره میکند.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پس از آن نمیتوان از کامپوننت دیگری استفاده کرد.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Destination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CA722-86B1-C43C-CC48-09808F9E1AFE}"/>
              </a:ext>
            </a:extLst>
          </p:cNvPr>
          <p:cNvSpPr/>
          <p:nvPr/>
        </p:nvSpPr>
        <p:spPr>
          <a:xfrm>
            <a:off x="1006474" y="5859144"/>
            <a:ext cx="365127" cy="9906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 flipV="1">
            <a:off x="4999839" y="2841799"/>
            <a:ext cx="381655" cy="58720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3847146" y="3057201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1-Data Flow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BE1984-952D-A6AA-3F45-A0070C30ACDD}"/>
              </a:ext>
            </a:extLst>
          </p:cNvPr>
          <p:cNvCxnSpPr>
            <a:cxnSpLocks/>
          </p:cNvCxnSpPr>
          <p:nvPr/>
        </p:nvCxnSpPr>
        <p:spPr>
          <a:xfrm>
            <a:off x="5773448" y="5944900"/>
            <a:ext cx="1181464" cy="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CFFB0C-FA5B-9F72-BDA4-BC20C2C8166C}"/>
              </a:ext>
            </a:extLst>
          </p:cNvPr>
          <p:cNvSpPr txBox="1"/>
          <p:nvPr/>
        </p:nvSpPr>
        <p:spPr>
          <a:xfrm>
            <a:off x="4275401" y="5652513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2-Load Data</a:t>
            </a:r>
          </a:p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To Destination</a:t>
            </a:r>
          </a:p>
        </p:txBody>
      </p:sp>
    </p:spTree>
    <p:extLst>
      <p:ext uri="{BB962C8B-B14F-4D97-AF65-F5344CB8AC3E}">
        <p14:creationId xmlns:p14="http://schemas.microsoft.com/office/powerpoint/2010/main" val="32608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10A4C-CCBF-2B5F-A986-4E349CFC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20" y="2273417"/>
            <a:ext cx="5026776" cy="4584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94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متغیرها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Variables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قابلیت نگهداری، تغییر و یا محاسبه یک مقدار عددی یا یک مقدار فرموله شده را در داخل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دارا میباشند.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Variable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 flipV="1">
            <a:off x="5695448" y="2549412"/>
            <a:ext cx="381655" cy="58720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4148229" y="2983742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1-Control Flow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BE1984-952D-A6AA-3F45-A0070C30ACD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7136971" y="5796790"/>
            <a:ext cx="3976675" cy="924166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CFFB0C-FA5B-9F72-BDA4-BC20C2C8166C}"/>
              </a:ext>
            </a:extLst>
          </p:cNvPr>
          <p:cNvSpPr txBox="1"/>
          <p:nvPr/>
        </p:nvSpPr>
        <p:spPr>
          <a:xfrm rot="5400000">
            <a:off x="10412332" y="5627513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2-Variables Pane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FDF5065-8A3F-C3B2-9C22-096D6E8EE1AC}"/>
              </a:ext>
            </a:extLst>
          </p:cNvPr>
          <p:cNvSpPr/>
          <p:nvPr/>
        </p:nvSpPr>
        <p:spPr>
          <a:xfrm>
            <a:off x="5734098" y="5092117"/>
            <a:ext cx="412366" cy="1569223"/>
          </a:xfrm>
          <a:prstGeom prst="leftBrace">
            <a:avLst>
              <a:gd name="adj1" fmla="val 23471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8661E6-9E74-910A-2E1D-23421C61DBB6}"/>
              </a:ext>
            </a:extLst>
          </p:cNvPr>
          <p:cNvSpPr txBox="1"/>
          <p:nvPr/>
        </p:nvSpPr>
        <p:spPr>
          <a:xfrm>
            <a:off x="4437469" y="5707451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3-Variables</a:t>
            </a:r>
          </a:p>
        </p:txBody>
      </p:sp>
    </p:spTree>
    <p:extLst>
      <p:ext uri="{BB962C8B-B14F-4D97-AF65-F5344CB8AC3E}">
        <p14:creationId xmlns:p14="http://schemas.microsoft.com/office/powerpoint/2010/main" val="112387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9469B-9D1E-EF0D-731B-8A11043D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8" y="3722871"/>
            <a:ext cx="9301779" cy="2332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پارامترها مانند متغیرها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Variables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هستند با چند اختلاف کوچک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امکان دریافت اطلاعات از دنیای خارج از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را مهیا میکنند و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Read-only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هستند</a:t>
            </a:r>
            <a:endParaRPr lang="en-US" sz="22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کل محدوده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در دسترس بوده و قابل مشاهده هستند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Parameter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>
            <a:off x="5184396" y="3238649"/>
            <a:ext cx="0" cy="683474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5081082" y="2946262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1-Parameters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FDF5065-8A3F-C3B2-9C22-096D6E8EE1AC}"/>
              </a:ext>
            </a:extLst>
          </p:cNvPr>
          <p:cNvSpPr/>
          <p:nvPr/>
        </p:nvSpPr>
        <p:spPr>
          <a:xfrm>
            <a:off x="2537893" y="4476782"/>
            <a:ext cx="412366" cy="1569223"/>
          </a:xfrm>
          <a:prstGeom prst="leftBrace">
            <a:avLst>
              <a:gd name="adj1" fmla="val 23471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8661E6-9E74-910A-2E1D-23421C61DBB6}"/>
              </a:ext>
            </a:extLst>
          </p:cNvPr>
          <p:cNvSpPr txBox="1"/>
          <p:nvPr/>
        </p:nvSpPr>
        <p:spPr>
          <a:xfrm>
            <a:off x="2544559" y="3176639"/>
            <a:ext cx="1447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2-Parameters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A66B37-B2B0-DAAD-2F2F-735482BAE1E4}"/>
              </a:ext>
            </a:extLst>
          </p:cNvPr>
          <p:cNvCxnSpPr>
            <a:cxnSpLocks/>
          </p:cNvCxnSpPr>
          <p:nvPr/>
        </p:nvCxnSpPr>
        <p:spPr>
          <a:xfrm flipH="1">
            <a:off x="2520790" y="3236820"/>
            <a:ext cx="23769" cy="1985263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0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C8089-CDCD-1561-F42A-EC333D5C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94" y="2826856"/>
            <a:ext cx="9671210" cy="341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روال های اجرایی هستند که در صورت وقوع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Raise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شدن) یک حادثه مشخص در طول اجرای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یا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Container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یا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به منظور پاسخگویی به آن واقعه، اجرا میشوند.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Event Handler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503178" y="2704444"/>
            <a:ext cx="343948" cy="373364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5847126" y="2412056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1-Event Handlers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FDF5065-8A3F-C3B2-9C22-096D6E8EE1AC}"/>
              </a:ext>
            </a:extLst>
          </p:cNvPr>
          <p:cNvSpPr/>
          <p:nvPr/>
        </p:nvSpPr>
        <p:spPr>
          <a:xfrm>
            <a:off x="2688070" y="4478833"/>
            <a:ext cx="300356" cy="1569223"/>
          </a:xfrm>
          <a:prstGeom prst="leftBrace">
            <a:avLst>
              <a:gd name="adj1" fmla="val 23471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04E4F4-6B6F-4A2C-1A39-AB42362D41DE}"/>
              </a:ext>
            </a:extLst>
          </p:cNvPr>
          <p:cNvSpPr/>
          <p:nvPr/>
        </p:nvSpPr>
        <p:spPr>
          <a:xfrm>
            <a:off x="1797686" y="4889296"/>
            <a:ext cx="323214" cy="195784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8649C5-45C8-1607-892B-0F3F585A2F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76480" y="2794246"/>
            <a:ext cx="551323" cy="668566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2C18BA-68CA-9C5C-2485-6D47584153B8}"/>
              </a:ext>
            </a:extLst>
          </p:cNvPr>
          <p:cNvSpPr txBox="1"/>
          <p:nvPr/>
        </p:nvSpPr>
        <p:spPr>
          <a:xfrm>
            <a:off x="1222908" y="2455692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2-Event Scope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55A15E-6A11-783C-46F8-63A5DD402901}"/>
              </a:ext>
            </a:extLst>
          </p:cNvPr>
          <p:cNvCxnSpPr>
            <a:cxnSpLocks/>
          </p:cNvCxnSpPr>
          <p:nvPr/>
        </p:nvCxnSpPr>
        <p:spPr>
          <a:xfrm flipH="1">
            <a:off x="7611186" y="2789082"/>
            <a:ext cx="651970" cy="639918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C8E5D1-C53A-37D5-E06B-D832DBDF7A69}"/>
              </a:ext>
            </a:extLst>
          </p:cNvPr>
          <p:cNvSpPr txBox="1"/>
          <p:nvPr/>
        </p:nvSpPr>
        <p:spPr>
          <a:xfrm>
            <a:off x="8124232" y="2444382"/>
            <a:ext cx="1396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3-Event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D48E3-44A5-E756-3715-5948BEE038AF}"/>
              </a:ext>
            </a:extLst>
          </p:cNvPr>
          <p:cNvSpPr txBox="1"/>
          <p:nvPr/>
        </p:nvSpPr>
        <p:spPr>
          <a:xfrm rot="16200000">
            <a:off x="1701537" y="500578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4-Response flow</a:t>
            </a:r>
          </a:p>
        </p:txBody>
      </p:sp>
    </p:spTree>
    <p:extLst>
      <p:ext uri="{BB962C8B-B14F-4D97-AF65-F5344CB8AC3E}">
        <p14:creationId xmlns:p14="http://schemas.microsoft.com/office/powerpoint/2010/main" val="32824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31005-D3F6-46A4-AFBC-4656AC07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037" y="2115797"/>
            <a:ext cx="5631492" cy="4619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وظیفه ذخیره سازی زمان و اطلاعات تکمیلی رخدادهای مختلف را در طول اجرای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دارد، اطلاعات آن برای تحلیل نقاط کندی، نقاط شکست و رفتار سیستم بسیار کاربردی است.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Log Provider &amp; Logging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028264" y="2298583"/>
            <a:ext cx="1192004" cy="749027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9220268" y="2878333"/>
            <a:ext cx="2880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Extension &gt; SSIS &gt; Logging …</a:t>
            </a:r>
          </a:p>
        </p:txBody>
      </p:sp>
    </p:spTree>
    <p:extLst>
      <p:ext uri="{BB962C8B-B14F-4D97-AF65-F5344CB8AC3E}">
        <p14:creationId xmlns:p14="http://schemas.microsoft.com/office/powerpoint/2010/main" val="1921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شناخت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Control Flow Task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پر مصرف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A1894-83EB-253E-C9AA-BECAC8114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" r="63714" b="81728"/>
          <a:stretch/>
        </p:blipFill>
        <p:spPr>
          <a:xfrm>
            <a:off x="177397" y="1242543"/>
            <a:ext cx="3849319" cy="167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918BD-5DB4-3B65-9055-47B0CFDA00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" t="18273" r="63714" b="47996"/>
          <a:stretch/>
        </p:blipFill>
        <p:spPr>
          <a:xfrm>
            <a:off x="177396" y="3030559"/>
            <a:ext cx="3849319" cy="3095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E75DC-502E-37F8-97DC-DBF2C4732C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" t="63419" r="63714" b="20538"/>
          <a:stretch/>
        </p:blipFill>
        <p:spPr>
          <a:xfrm>
            <a:off x="4247455" y="1242543"/>
            <a:ext cx="3849319" cy="1472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487D-5DB2-BA6A-8171-FCA25BEA75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2276" b="63139"/>
          <a:stretch/>
        </p:blipFill>
        <p:spPr>
          <a:xfrm>
            <a:off x="4247455" y="2919368"/>
            <a:ext cx="3849319" cy="3206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4F379-D563-BC35-3157-D3DDD6BDF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6826" r="12276" b="7836"/>
          <a:stretch/>
        </p:blipFill>
        <p:spPr>
          <a:xfrm>
            <a:off x="8165284" y="1286622"/>
            <a:ext cx="3849319" cy="48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40415-4FD1-4385-9485-6A31871611A9}"/>
              </a:ext>
            </a:extLst>
          </p:cNvPr>
          <p:cNvSpPr txBox="1"/>
          <p:nvPr/>
        </p:nvSpPr>
        <p:spPr>
          <a:xfrm>
            <a:off x="1429815" y="705824"/>
            <a:ext cx="1014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سیاوش گلچوبیان</a:t>
            </a:r>
            <a:endParaRPr lang="en-US" sz="2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5EDB59-FE39-41C5-903A-851BB19E2FD9}"/>
              </a:ext>
            </a:extLst>
          </p:cNvPr>
          <p:cNvSpPr/>
          <p:nvPr/>
        </p:nvSpPr>
        <p:spPr>
          <a:xfrm>
            <a:off x="5478624" y="1156428"/>
            <a:ext cx="6096000" cy="916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سرپرست واحد هوش تجاری و پایگاه داده شرکت سایپا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موسس تیم مشاور پایگاه داده </a:t>
            </a:r>
            <a:r>
              <a:rPr lang="en-US" sz="14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SqlDeep</a:t>
            </a:r>
            <a:endParaRPr lang="en-US" sz="14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مدیر طراحی فریم‌ورک هوش تجاری </a:t>
            </a:r>
            <a:r>
              <a:rPr lang="en-US" sz="14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Razan</a:t>
            </a:r>
            <a:endParaRPr lang="fa-IR" sz="14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D947E7-886A-1C01-FA26-E1ECB11BBDB1}"/>
              </a:ext>
            </a:extLst>
          </p:cNvPr>
          <p:cNvGrpSpPr/>
          <p:nvPr/>
        </p:nvGrpSpPr>
        <p:grpSpPr>
          <a:xfrm>
            <a:off x="2184873" y="904297"/>
            <a:ext cx="1343060" cy="1372257"/>
            <a:chOff x="2184873" y="2633345"/>
            <a:chExt cx="1343060" cy="1372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D7A2B-46AC-47E7-B3E6-A8E532E397BA}"/>
                </a:ext>
              </a:extLst>
            </p:cNvPr>
            <p:cNvSpPr/>
            <p:nvPr/>
          </p:nvSpPr>
          <p:spPr>
            <a:xfrm>
              <a:off x="2201927" y="2676582"/>
              <a:ext cx="1322773" cy="131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09C3FE-ACDD-41FE-88B2-4D7B84034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4873" y="2633345"/>
              <a:ext cx="1343060" cy="1372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938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شناخت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Flow Component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پر مصرف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E8FBF-5EFB-491E-15BB-66A6959CD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96" b="46215"/>
          <a:stretch/>
        </p:blipFill>
        <p:spPr>
          <a:xfrm>
            <a:off x="100667" y="1224793"/>
            <a:ext cx="3216973" cy="5038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B1E252-339A-9D0F-B68E-1387757AC8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96" t="60847" b="917"/>
          <a:stretch/>
        </p:blipFill>
        <p:spPr>
          <a:xfrm>
            <a:off x="4357875" y="1224793"/>
            <a:ext cx="3216973" cy="3582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60204-BB31-443F-FCB4-C8F412AED4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1" b="11408"/>
          <a:stretch/>
        </p:blipFill>
        <p:spPr>
          <a:xfrm>
            <a:off x="8615083" y="987817"/>
            <a:ext cx="2910031" cy="57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5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منابع آموزشی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7" name="Picture 1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Picture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Picture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7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39FD25-C10E-AC82-2B7D-8DE7A7D5457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34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A30C0C-6AF6-9D03-6A26-C7AABD442B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7152" r="5418"/>
          <a:stretch/>
        </p:blipFill>
        <p:spPr>
          <a:xfrm>
            <a:off x="975671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D269F0-F9D6-CA2E-88D0-2B98D5C7A13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178415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0C67F7-F242-2C4C-FD55-D94A3CFC3DC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8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A55E08-EB95-9631-74E5-DB60F79909C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204220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E43775-EB95-A706-23FF-7E0082CA094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64289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C9690D-37A1-C8A0-D6EE-EB1245B9FA2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9399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01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پرسش و پاسخ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b="2500"/>
          <a:stretch/>
        </p:blipFill>
        <p:spPr>
          <a:xfrm>
            <a:off x="4722157" y="2215662"/>
            <a:ext cx="2995397" cy="27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1CB4F-6DE8-507A-5AB0-F9B0AE6514F8}"/>
              </a:ext>
            </a:extLst>
          </p:cNvPr>
          <p:cNvSpPr txBox="1"/>
          <p:nvPr/>
        </p:nvSpPr>
        <p:spPr>
          <a:xfrm>
            <a:off x="2712415" y="3988386"/>
            <a:ext cx="64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600" dirty="0">
                <a:solidFill>
                  <a:schemeClr val="bg1"/>
                </a:solidFill>
                <a:latin typeface="SG Kara Light" pitchFamily="2" charset="-78"/>
                <a:ea typeface="SG Kara Light" pitchFamily="2" charset="-78"/>
                <a:cs typeface="SG Kara Light" pitchFamily="2" charset="-78"/>
              </a:rPr>
              <a:t>education.systemgroup.net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679DD-E81E-93B4-D9A1-E6992AD3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11" y="2261849"/>
            <a:ext cx="4704696" cy="11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مطالب این جلسه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انتهای این جلسه انتظار میرود محیط طراحی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اجزای سازنده اصلی آن را شناخته باشید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ساختار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اجزاء یک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 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60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4571999" y="1226356"/>
            <a:ext cx="6850225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Control flow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Precedence Constraint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Containers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Connection managers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flow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Sources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Transformations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Destinations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Variables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Parameters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Event Handlers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Log Providers and logging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ساختار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F15B3-0F6C-1DDB-F067-FA079D92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706094" y="453851"/>
            <a:ext cx="4886801" cy="58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94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جریانی از مجموعه فعالیت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ها که در همکاری با یکدیگر هدفی را محقق میکنند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یک فایل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xml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با پسوند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.</a:t>
            </a:r>
            <a:r>
              <a:rPr lang="en-US" sz="22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dtsx</a:t>
            </a:r>
            <a:endParaRPr lang="fa-IR" sz="22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CA722-86B1-C43C-CC48-09808F9E1AFE}"/>
              </a:ext>
            </a:extLst>
          </p:cNvPr>
          <p:cNvSpPr/>
          <p:nvPr/>
        </p:nvSpPr>
        <p:spPr>
          <a:xfrm>
            <a:off x="687063" y="4177553"/>
            <a:ext cx="959224" cy="941294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59F788-D912-A649-16E5-F7288BFC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95" y="1815837"/>
            <a:ext cx="3870706" cy="472343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C8538A-C36D-5179-E3DD-9B56C10FAA93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616824" y="3106853"/>
            <a:ext cx="607782" cy="57688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D43BC9E-1EFE-2CEF-CA04-B50E16248126}"/>
              </a:ext>
            </a:extLst>
          </p:cNvPr>
          <p:cNvSpPr/>
          <p:nvPr/>
        </p:nvSpPr>
        <p:spPr>
          <a:xfrm>
            <a:off x="5056094" y="3693459"/>
            <a:ext cx="349623" cy="215153"/>
          </a:xfrm>
          <a:prstGeom prst="rect">
            <a:avLst/>
          </a:prstGeom>
          <a:noFill/>
          <a:ln w="28575">
            <a:solidFill>
              <a:srgbClr val="D60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BFA8D0-7763-32E8-E8C0-A6CA813BB192}"/>
              </a:ext>
            </a:extLst>
          </p:cNvPr>
          <p:cNvSpPr/>
          <p:nvPr/>
        </p:nvSpPr>
        <p:spPr>
          <a:xfrm>
            <a:off x="4329952" y="6296572"/>
            <a:ext cx="833719" cy="215153"/>
          </a:xfrm>
          <a:prstGeom prst="rect">
            <a:avLst/>
          </a:prstGeom>
          <a:noFill/>
          <a:ln w="28575">
            <a:solidFill>
              <a:srgbClr val="D60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5EC4D-0FD3-9944-DF71-7636B74F9C4B}"/>
              </a:ext>
            </a:extLst>
          </p:cNvPr>
          <p:cNvSpPr txBox="1"/>
          <p:nvPr/>
        </p:nvSpPr>
        <p:spPr>
          <a:xfrm>
            <a:off x="5224606" y="2937576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3-Package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EA50A-4EFD-9990-AADE-CAA834D3C21B}"/>
              </a:ext>
            </a:extLst>
          </p:cNvPr>
          <p:cNvSpPr txBox="1"/>
          <p:nvPr/>
        </p:nvSpPr>
        <p:spPr>
          <a:xfrm>
            <a:off x="4917943" y="6511725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1-Solution Explorer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0D1F99-F4C4-235E-5066-758EC6E11091}"/>
              </a:ext>
            </a:extLst>
          </p:cNvPr>
          <p:cNvCxnSpPr>
            <a:cxnSpLocks/>
          </p:cNvCxnSpPr>
          <p:nvPr/>
        </p:nvCxnSpPr>
        <p:spPr>
          <a:xfrm flipH="1">
            <a:off x="5488216" y="3743347"/>
            <a:ext cx="607782" cy="57688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CD5B28-B1BD-5C0D-BAEF-1D282E9B93E5}"/>
              </a:ext>
            </a:extLst>
          </p:cNvPr>
          <p:cNvSpPr txBox="1"/>
          <p:nvPr/>
        </p:nvSpPr>
        <p:spPr>
          <a:xfrm>
            <a:off x="6095998" y="3564795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4-Package file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9D0DAB-F5A6-83C9-339D-30A663CA475F}"/>
              </a:ext>
            </a:extLst>
          </p:cNvPr>
          <p:cNvCxnSpPr>
            <a:cxnSpLocks/>
          </p:cNvCxnSpPr>
          <p:nvPr/>
        </p:nvCxnSpPr>
        <p:spPr>
          <a:xfrm flipH="1">
            <a:off x="5038164" y="2615419"/>
            <a:ext cx="607782" cy="57688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59C523-F928-B9F8-0089-4ABC10BBBBF3}"/>
              </a:ext>
            </a:extLst>
          </p:cNvPr>
          <p:cNvSpPr txBox="1"/>
          <p:nvPr/>
        </p:nvSpPr>
        <p:spPr>
          <a:xfrm>
            <a:off x="5577459" y="2438007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2-SSIS Project</a:t>
            </a:r>
          </a:p>
        </p:txBody>
      </p:sp>
    </p:spTree>
    <p:extLst>
      <p:ext uri="{BB962C8B-B14F-4D97-AF65-F5344CB8AC3E}">
        <p14:creationId xmlns:p14="http://schemas.microsoft.com/office/powerpoint/2010/main" val="155882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1371601" y="1226356"/>
            <a:ext cx="10050624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مغز متفکر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میباشد (هر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یک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Control Flow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بیشتر ندارد)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محلی برای طراحی جریانات کاری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است که وظیفه دارد تا با چیدمان درست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Component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Package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را به هدف کاری خود رهنمون سازد.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Control Flow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A3595-D02E-F939-9BE5-29F43048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563" y="2650524"/>
            <a:ext cx="9023243" cy="37715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 flipV="1">
            <a:off x="2716306" y="2944894"/>
            <a:ext cx="452451" cy="242053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1B1D25-5441-0B22-DECB-73FF2006DE9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16306" y="2456820"/>
            <a:ext cx="452451" cy="217879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8EA3C240-43AE-1205-A210-6BB2F94F26B4}"/>
              </a:ext>
            </a:extLst>
          </p:cNvPr>
          <p:cNvSpPr/>
          <p:nvPr/>
        </p:nvSpPr>
        <p:spPr>
          <a:xfrm>
            <a:off x="3671838" y="3186947"/>
            <a:ext cx="412366" cy="3092823"/>
          </a:xfrm>
          <a:prstGeom prst="leftBrace">
            <a:avLst>
              <a:gd name="adj1" fmla="val 53986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FC12C-2C22-A44E-F0B8-76B26E247078}"/>
              </a:ext>
            </a:extLst>
          </p:cNvPr>
          <p:cNvSpPr txBox="1"/>
          <p:nvPr/>
        </p:nvSpPr>
        <p:spPr>
          <a:xfrm rot="16200000">
            <a:off x="2694638" y="4564080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3-Control 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60A622-2380-BF3B-BF9B-215B0898DDFB}"/>
              </a:ext>
            </a:extLst>
          </p:cNvPr>
          <p:cNvSpPr txBox="1"/>
          <p:nvPr/>
        </p:nvSpPr>
        <p:spPr>
          <a:xfrm>
            <a:off x="1266870" y="2287543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1-Package 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1849996" y="3115535"/>
            <a:ext cx="15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2-Control Flow</a:t>
            </a:r>
            <a:b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Tab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FEDCD-F95A-1D07-8D02-7C424CBA128C}"/>
              </a:ext>
            </a:extLst>
          </p:cNvPr>
          <p:cNvSpPr/>
          <p:nvPr/>
        </p:nvSpPr>
        <p:spPr>
          <a:xfrm>
            <a:off x="744071" y="4276165"/>
            <a:ext cx="788894" cy="770964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84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484094" y="1226356"/>
            <a:ext cx="10938131" cy="138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کوچکترین واحد کار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Unit of Work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میباشد که یک کار مشخص را انجام میدهد.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تعداد زیادی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از پیش آماده برای انواع کارها وجود دارد مانند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FTP, Mail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...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امکان استفاده از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3</a:t>
            </a:r>
            <a:r>
              <a:rPr lang="en-US" sz="2200" baseline="30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rd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Party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یا ایجاد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Custom 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نیز وجود دارد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EA3C240-43AE-1205-A210-6BB2F94F26B4}"/>
              </a:ext>
            </a:extLst>
          </p:cNvPr>
          <p:cNvSpPr/>
          <p:nvPr/>
        </p:nvSpPr>
        <p:spPr>
          <a:xfrm>
            <a:off x="3671838" y="3186947"/>
            <a:ext cx="412366" cy="3092823"/>
          </a:xfrm>
          <a:prstGeom prst="leftBrace">
            <a:avLst>
              <a:gd name="adj1" fmla="val 53986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FC12C-2C22-A44E-F0B8-76B26E247078}"/>
              </a:ext>
            </a:extLst>
          </p:cNvPr>
          <p:cNvSpPr txBox="1"/>
          <p:nvPr/>
        </p:nvSpPr>
        <p:spPr>
          <a:xfrm rot="16200000">
            <a:off x="2896617" y="4564080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3-Task 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097683-EA24-F365-2E6B-BB95AE8CAA32}"/>
              </a:ext>
            </a:extLst>
          </p:cNvPr>
          <p:cNvSpPr txBox="1"/>
          <p:nvPr/>
        </p:nvSpPr>
        <p:spPr>
          <a:xfrm>
            <a:off x="2407579" y="2771258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1-SSIS Toolbox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FEDCD-F95A-1D07-8D02-7C424CBA128C}"/>
              </a:ext>
            </a:extLst>
          </p:cNvPr>
          <p:cNvSpPr/>
          <p:nvPr/>
        </p:nvSpPr>
        <p:spPr>
          <a:xfrm>
            <a:off x="881063" y="4507706"/>
            <a:ext cx="158843" cy="109538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941CC5-9412-37C2-BA7C-ED8DD2F4A181}"/>
              </a:ext>
            </a:extLst>
          </p:cNvPr>
          <p:cNvSpPr/>
          <p:nvPr/>
        </p:nvSpPr>
        <p:spPr>
          <a:xfrm>
            <a:off x="883444" y="4751414"/>
            <a:ext cx="158843" cy="109538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0E03F7-F25F-ECD3-1397-33CFF6EB44C6}"/>
              </a:ext>
            </a:extLst>
          </p:cNvPr>
          <p:cNvSpPr/>
          <p:nvPr/>
        </p:nvSpPr>
        <p:spPr>
          <a:xfrm>
            <a:off x="1271592" y="4512466"/>
            <a:ext cx="158843" cy="109538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BD6EA4-4D52-74D9-62EB-882C9EA7A0C4}"/>
              </a:ext>
            </a:extLst>
          </p:cNvPr>
          <p:cNvSpPr/>
          <p:nvPr/>
        </p:nvSpPr>
        <p:spPr>
          <a:xfrm>
            <a:off x="1281117" y="4755356"/>
            <a:ext cx="158843" cy="109538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5926B-71D8-E0DE-0A49-9C695020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17" y="2837275"/>
            <a:ext cx="7172208" cy="371373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3D77D8-1C68-1E19-9C8C-215B6B6233D8}"/>
              </a:ext>
            </a:extLst>
          </p:cNvPr>
          <p:cNvCxnSpPr>
            <a:cxnSpLocks/>
          </p:cNvCxnSpPr>
          <p:nvPr/>
        </p:nvCxnSpPr>
        <p:spPr>
          <a:xfrm>
            <a:off x="3930753" y="2944894"/>
            <a:ext cx="413053" cy="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F47E6-6129-A40F-A18F-AFDBF5D7E0EF}"/>
              </a:ext>
            </a:extLst>
          </p:cNvPr>
          <p:cNvCxnSpPr>
            <a:cxnSpLocks/>
          </p:cNvCxnSpPr>
          <p:nvPr/>
        </p:nvCxnSpPr>
        <p:spPr>
          <a:xfrm flipV="1">
            <a:off x="6643785" y="3298530"/>
            <a:ext cx="0" cy="305282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5A2873-9211-97EE-05EF-0EF961194907}"/>
              </a:ext>
            </a:extLst>
          </p:cNvPr>
          <p:cNvSpPr txBox="1"/>
          <p:nvPr/>
        </p:nvSpPr>
        <p:spPr>
          <a:xfrm rot="5400000">
            <a:off x="5834436" y="4164120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2-Control Flow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8674DE-6E1D-A662-4FF5-1B957C282B68}"/>
              </a:ext>
            </a:extLst>
          </p:cNvPr>
          <p:cNvGrpSpPr/>
          <p:nvPr/>
        </p:nvGrpSpPr>
        <p:grpSpPr>
          <a:xfrm>
            <a:off x="6982339" y="3603812"/>
            <a:ext cx="1368245" cy="338554"/>
            <a:chOff x="7804014" y="4338429"/>
            <a:chExt cx="1124306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50C1CE-D3B7-04C6-17DA-3C8464FBF627}"/>
                </a:ext>
              </a:extLst>
            </p:cNvPr>
            <p:cNvSpPr txBox="1"/>
            <p:nvPr/>
          </p:nvSpPr>
          <p:spPr>
            <a:xfrm>
              <a:off x="7804014" y="4338429"/>
              <a:ext cx="806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sz="16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</a:rPr>
                <a:t>4-Task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431214-B483-7224-E516-50D24C2E0FC3}"/>
                </a:ext>
              </a:extLst>
            </p:cNvPr>
            <p:cNvCxnSpPr>
              <a:cxnSpLocks/>
            </p:cNvCxnSpPr>
            <p:nvPr/>
          </p:nvCxnSpPr>
          <p:spPr>
            <a:xfrm>
              <a:off x="8515267" y="4507706"/>
              <a:ext cx="413053" cy="0"/>
            </a:xfrm>
            <a:prstGeom prst="straightConnector1">
              <a:avLst/>
            </a:prstGeom>
            <a:ln w="38100">
              <a:solidFill>
                <a:srgbClr val="D600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522788-B3F5-4B26-60FB-C5D582DA69DE}"/>
              </a:ext>
            </a:extLst>
          </p:cNvPr>
          <p:cNvCxnSpPr>
            <a:cxnSpLocks/>
          </p:cNvCxnSpPr>
          <p:nvPr/>
        </p:nvCxnSpPr>
        <p:spPr>
          <a:xfrm>
            <a:off x="7986850" y="3773089"/>
            <a:ext cx="529547" cy="1650558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7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484094" y="1226356"/>
            <a:ext cx="10938131" cy="94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مورد استفاده برای کنترل توالی اجرای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کنترل کننده پیش نیازهای اجرای یک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endParaRPr lang="fa-IR" sz="22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Precedence Constraint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7FEDCD-F95A-1D07-8D02-7C424CBA128C}"/>
              </a:ext>
            </a:extLst>
          </p:cNvPr>
          <p:cNvSpPr/>
          <p:nvPr/>
        </p:nvSpPr>
        <p:spPr>
          <a:xfrm>
            <a:off x="931070" y="4605338"/>
            <a:ext cx="64294" cy="15478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5926B-71D8-E0DE-0A49-9C6950201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70"/>
          <a:stretch/>
        </p:blipFill>
        <p:spPr>
          <a:xfrm>
            <a:off x="6234545" y="2837275"/>
            <a:ext cx="5187680" cy="37137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F47E6-6129-A40F-A18F-AFDBF5D7E0EF}"/>
              </a:ext>
            </a:extLst>
          </p:cNvPr>
          <p:cNvCxnSpPr>
            <a:cxnSpLocks/>
          </p:cNvCxnSpPr>
          <p:nvPr/>
        </p:nvCxnSpPr>
        <p:spPr>
          <a:xfrm flipV="1">
            <a:off x="6643785" y="3298530"/>
            <a:ext cx="0" cy="305282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5A2873-9211-97EE-05EF-0EF961194907}"/>
              </a:ext>
            </a:extLst>
          </p:cNvPr>
          <p:cNvSpPr txBox="1"/>
          <p:nvPr/>
        </p:nvSpPr>
        <p:spPr>
          <a:xfrm rot="5400000">
            <a:off x="5849665" y="4164120"/>
            <a:ext cx="1547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1-Control Flow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81AD54-EDD7-F4CE-14F7-9C77953CAEE7}"/>
              </a:ext>
            </a:extLst>
          </p:cNvPr>
          <p:cNvGrpSpPr/>
          <p:nvPr/>
        </p:nvGrpSpPr>
        <p:grpSpPr>
          <a:xfrm>
            <a:off x="7340368" y="3845697"/>
            <a:ext cx="1870283" cy="338554"/>
            <a:chOff x="7340368" y="3827767"/>
            <a:chExt cx="1870283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50C1CE-D3B7-04C6-17DA-3C8464FBF627}"/>
                </a:ext>
              </a:extLst>
            </p:cNvPr>
            <p:cNvSpPr txBox="1"/>
            <p:nvPr/>
          </p:nvSpPr>
          <p:spPr>
            <a:xfrm>
              <a:off x="7340368" y="3827767"/>
              <a:ext cx="1459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6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</a:rPr>
                <a:t>2-Constraint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431214-B483-7224-E516-50D24C2E0FC3}"/>
                </a:ext>
              </a:extLst>
            </p:cNvPr>
            <p:cNvCxnSpPr>
              <a:cxnSpLocks/>
            </p:cNvCxnSpPr>
            <p:nvPr/>
          </p:nvCxnSpPr>
          <p:spPr>
            <a:xfrm>
              <a:off x="8707978" y="3997044"/>
              <a:ext cx="502673" cy="0"/>
            </a:xfrm>
            <a:prstGeom prst="straightConnector1">
              <a:avLst/>
            </a:prstGeom>
            <a:ln w="38100">
              <a:solidFill>
                <a:srgbClr val="D600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467C2-0956-28E6-8CE9-5A295EEEBDBA}"/>
              </a:ext>
            </a:extLst>
          </p:cNvPr>
          <p:cNvSpPr/>
          <p:nvPr/>
        </p:nvSpPr>
        <p:spPr>
          <a:xfrm>
            <a:off x="1319390" y="4605338"/>
            <a:ext cx="64294" cy="15478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3B7FC1-39CF-9495-304E-58F85EFC415B}"/>
              </a:ext>
            </a:extLst>
          </p:cNvPr>
          <p:cNvSpPr/>
          <p:nvPr/>
        </p:nvSpPr>
        <p:spPr>
          <a:xfrm>
            <a:off x="1153248" y="5450681"/>
            <a:ext cx="64294" cy="15478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B05B4F-6127-9BF5-5F1E-78B664220692}"/>
              </a:ext>
            </a:extLst>
          </p:cNvPr>
          <p:cNvSpPr/>
          <p:nvPr/>
        </p:nvSpPr>
        <p:spPr>
          <a:xfrm>
            <a:off x="1153248" y="5700713"/>
            <a:ext cx="64294" cy="154781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E69C1-2D75-9A81-B1B7-0EF2523FA0D8}"/>
              </a:ext>
            </a:extLst>
          </p:cNvPr>
          <p:cNvGrpSpPr/>
          <p:nvPr/>
        </p:nvGrpSpPr>
        <p:grpSpPr>
          <a:xfrm>
            <a:off x="7524805" y="4641198"/>
            <a:ext cx="1685846" cy="338554"/>
            <a:chOff x="7524805" y="3827767"/>
            <a:chExt cx="1685846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B08F07-8704-98ED-7049-CB927CE8E42D}"/>
                </a:ext>
              </a:extLst>
            </p:cNvPr>
            <p:cNvSpPr txBox="1"/>
            <p:nvPr/>
          </p:nvSpPr>
          <p:spPr>
            <a:xfrm>
              <a:off x="7524805" y="3827767"/>
              <a:ext cx="1186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sz="16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</a:rPr>
                <a:t>Constraint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CD28F6-D96C-A390-3FA5-BEC6F7CF9FAF}"/>
                </a:ext>
              </a:extLst>
            </p:cNvPr>
            <p:cNvCxnSpPr>
              <a:cxnSpLocks/>
            </p:cNvCxnSpPr>
            <p:nvPr/>
          </p:nvCxnSpPr>
          <p:spPr>
            <a:xfrm>
              <a:off x="8707978" y="3997044"/>
              <a:ext cx="502673" cy="0"/>
            </a:xfrm>
            <a:prstGeom prst="straightConnector1">
              <a:avLst/>
            </a:prstGeom>
            <a:ln w="38100">
              <a:solidFill>
                <a:srgbClr val="D600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A8349A-AF43-9E40-84B3-74AA9E7965DA}"/>
              </a:ext>
            </a:extLst>
          </p:cNvPr>
          <p:cNvGrpSpPr/>
          <p:nvPr/>
        </p:nvGrpSpPr>
        <p:grpSpPr>
          <a:xfrm>
            <a:off x="7524805" y="5634030"/>
            <a:ext cx="1685846" cy="338554"/>
            <a:chOff x="7524805" y="3827767"/>
            <a:chExt cx="1685846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B828EA-B256-5E11-F94E-ED00B6E723A3}"/>
                </a:ext>
              </a:extLst>
            </p:cNvPr>
            <p:cNvSpPr txBox="1"/>
            <p:nvPr/>
          </p:nvSpPr>
          <p:spPr>
            <a:xfrm>
              <a:off x="7524805" y="3827767"/>
              <a:ext cx="1186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sz="16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</a:rPr>
                <a:t>Constraint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FAF9BB-579F-98AA-C990-B6AF9BD9842C}"/>
                </a:ext>
              </a:extLst>
            </p:cNvPr>
            <p:cNvCxnSpPr>
              <a:cxnSpLocks/>
            </p:cNvCxnSpPr>
            <p:nvPr/>
          </p:nvCxnSpPr>
          <p:spPr>
            <a:xfrm>
              <a:off x="8707978" y="3997044"/>
              <a:ext cx="502673" cy="0"/>
            </a:xfrm>
            <a:prstGeom prst="straightConnector1">
              <a:avLst/>
            </a:prstGeom>
            <a:ln w="38100">
              <a:solidFill>
                <a:srgbClr val="D600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FAAEEF8-84E4-B0AC-802E-757D19839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3" t="12644"/>
          <a:stretch/>
        </p:blipFill>
        <p:spPr>
          <a:xfrm>
            <a:off x="9443600" y="3940976"/>
            <a:ext cx="1738875" cy="187938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Left Brace 35">
            <a:extLst>
              <a:ext uri="{FF2B5EF4-FFF2-40B4-BE49-F238E27FC236}">
                <a16:creationId xmlns:a16="http://schemas.microsoft.com/office/drawing/2014/main" id="{570D8594-8AA5-FC23-A776-213E31A43895}"/>
              </a:ext>
            </a:extLst>
          </p:cNvPr>
          <p:cNvSpPr/>
          <p:nvPr/>
        </p:nvSpPr>
        <p:spPr>
          <a:xfrm rot="10800000">
            <a:off x="10175536" y="3981178"/>
            <a:ext cx="275001" cy="795501"/>
          </a:xfrm>
          <a:prstGeom prst="leftBrace">
            <a:avLst>
              <a:gd name="adj1" fmla="val 18097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B5FE7-20ED-7301-04E5-4E753F39C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197" y="3845698"/>
            <a:ext cx="3655919" cy="2530090"/>
          </a:xfrm>
          <a:prstGeom prst="rect">
            <a:avLst/>
          </a:prstGeom>
        </p:spPr>
      </p:pic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E001133-7117-687C-44A5-56BEBF4E1585}"/>
              </a:ext>
            </a:extLst>
          </p:cNvPr>
          <p:cNvCxnSpPr>
            <a:cxnSpLocks/>
            <a:stCxn id="36" idx="1"/>
            <a:endCxn id="11" idx="0"/>
          </p:cNvCxnSpPr>
          <p:nvPr/>
        </p:nvCxnSpPr>
        <p:spPr>
          <a:xfrm flipH="1" flipV="1">
            <a:off x="4621157" y="3845698"/>
            <a:ext cx="5829380" cy="533230"/>
          </a:xfrm>
          <a:prstGeom prst="curvedConnector4">
            <a:avLst>
              <a:gd name="adj1" fmla="val -10830"/>
              <a:gd name="adj2" fmla="val 352112"/>
            </a:avLst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2A7D10-249E-8AB2-D211-5B9A1B428FAF}"/>
              </a:ext>
            </a:extLst>
          </p:cNvPr>
          <p:cNvSpPr txBox="1"/>
          <p:nvPr/>
        </p:nvSpPr>
        <p:spPr>
          <a:xfrm>
            <a:off x="3604750" y="427890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3-تعیین شرایط ادامه جریان کار</a:t>
            </a:r>
            <a:endParaRPr lang="en-US" sz="1600" dirty="0">
              <a:solidFill>
                <a:srgbClr val="D6001C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422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484094" y="1226356"/>
            <a:ext cx="10938131" cy="94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کامپوننتی برای دسته بندی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Task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در یک گروه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Sequence Container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کامپوننتی برای پیاده سازی حلقه (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For Loop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Foreach Loop</a:t>
            </a:r>
            <a:r>
              <a:rPr lang="fa-IR" sz="22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Container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چیست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6AE94-9F9F-5240-0104-C0930024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1702" y="3276130"/>
            <a:ext cx="2299597" cy="2755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5926B-71D8-E0DE-0A49-9C6950201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17"/>
          <a:stretch/>
        </p:blipFill>
        <p:spPr>
          <a:xfrm>
            <a:off x="5018390" y="2438212"/>
            <a:ext cx="5854220" cy="421114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F47E6-6129-A40F-A18F-AFDBF5D7E0EF}"/>
              </a:ext>
            </a:extLst>
          </p:cNvPr>
          <p:cNvCxnSpPr>
            <a:cxnSpLocks/>
          </p:cNvCxnSpPr>
          <p:nvPr/>
        </p:nvCxnSpPr>
        <p:spPr>
          <a:xfrm flipV="1">
            <a:off x="5267989" y="2971359"/>
            <a:ext cx="0" cy="305282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5A2873-9211-97EE-05EF-0EF961194907}"/>
              </a:ext>
            </a:extLst>
          </p:cNvPr>
          <p:cNvSpPr txBox="1"/>
          <p:nvPr/>
        </p:nvSpPr>
        <p:spPr>
          <a:xfrm rot="5400000">
            <a:off x="4473869" y="3836949"/>
            <a:ext cx="1547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1-Control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50C1CE-D3B7-04C6-17DA-3C8464FBF627}"/>
              </a:ext>
            </a:extLst>
          </p:cNvPr>
          <p:cNvSpPr txBox="1"/>
          <p:nvPr/>
        </p:nvSpPr>
        <p:spPr>
          <a:xfrm>
            <a:off x="3632433" y="4820252"/>
            <a:ext cx="2164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Sequence Container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31214-B483-7224-E516-50D24C2E0FC3}"/>
              </a:ext>
            </a:extLst>
          </p:cNvPr>
          <p:cNvCxnSpPr>
            <a:cxnSpLocks/>
          </p:cNvCxnSpPr>
          <p:nvPr/>
        </p:nvCxnSpPr>
        <p:spPr>
          <a:xfrm>
            <a:off x="5746662" y="4989529"/>
            <a:ext cx="502673" cy="0"/>
          </a:xfrm>
          <a:prstGeom prst="straightConnector1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467C2-0956-28E6-8CE9-5A295EEEBDBA}"/>
              </a:ext>
            </a:extLst>
          </p:cNvPr>
          <p:cNvSpPr/>
          <p:nvPr/>
        </p:nvSpPr>
        <p:spPr>
          <a:xfrm>
            <a:off x="1185394" y="4419918"/>
            <a:ext cx="325905" cy="505142"/>
          </a:xfrm>
          <a:prstGeom prst="rect">
            <a:avLst/>
          </a:prstGeom>
          <a:solidFill>
            <a:srgbClr val="D6001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87D0C87-AB3E-A562-4A4A-6E4A015839AA}"/>
              </a:ext>
            </a:extLst>
          </p:cNvPr>
          <p:cNvSpPr/>
          <p:nvPr/>
        </p:nvSpPr>
        <p:spPr>
          <a:xfrm>
            <a:off x="6886612" y="5214757"/>
            <a:ext cx="275602" cy="1161030"/>
          </a:xfrm>
          <a:prstGeom prst="leftBrace">
            <a:avLst>
              <a:gd name="adj1" fmla="val 17367"/>
              <a:gd name="adj2" fmla="val 50000"/>
            </a:avLst>
          </a:prstGeom>
          <a:ln w="28575">
            <a:solidFill>
              <a:srgbClr val="D60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76D566-58FE-5149-3EBF-472AAABB1E1A}"/>
              </a:ext>
            </a:extLst>
          </p:cNvPr>
          <p:cNvSpPr txBox="1"/>
          <p:nvPr/>
        </p:nvSpPr>
        <p:spPr>
          <a:xfrm rot="5400000">
            <a:off x="5827256" y="5502884"/>
            <a:ext cx="1481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Container Tasks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12BE3-0F25-7AE4-3453-102481291ECA}"/>
              </a:ext>
            </a:extLst>
          </p:cNvPr>
          <p:cNvSpPr/>
          <p:nvPr/>
        </p:nvSpPr>
        <p:spPr>
          <a:xfrm>
            <a:off x="6249335" y="4779836"/>
            <a:ext cx="4379516" cy="1869517"/>
          </a:xfrm>
          <a:custGeom>
            <a:avLst/>
            <a:gdLst>
              <a:gd name="connsiteX0" fmla="*/ 0 w 4379516"/>
              <a:gd name="connsiteY0" fmla="*/ 0 h 1869517"/>
              <a:gd name="connsiteX1" fmla="*/ 669440 w 4379516"/>
              <a:gd name="connsiteY1" fmla="*/ 0 h 1869517"/>
              <a:gd name="connsiteX2" fmla="*/ 1295085 w 4379516"/>
              <a:gd name="connsiteY2" fmla="*/ 0 h 1869517"/>
              <a:gd name="connsiteX3" fmla="*/ 2008321 w 4379516"/>
              <a:gd name="connsiteY3" fmla="*/ 0 h 1869517"/>
              <a:gd name="connsiteX4" fmla="*/ 2502581 w 4379516"/>
              <a:gd name="connsiteY4" fmla="*/ 0 h 1869517"/>
              <a:gd name="connsiteX5" fmla="*/ 3128226 w 4379516"/>
              <a:gd name="connsiteY5" fmla="*/ 0 h 1869517"/>
              <a:gd name="connsiteX6" fmla="*/ 3622485 w 4379516"/>
              <a:gd name="connsiteY6" fmla="*/ 0 h 1869517"/>
              <a:gd name="connsiteX7" fmla="*/ 4379516 w 4379516"/>
              <a:gd name="connsiteY7" fmla="*/ 0 h 1869517"/>
              <a:gd name="connsiteX8" fmla="*/ 4379516 w 4379516"/>
              <a:gd name="connsiteY8" fmla="*/ 641868 h 1869517"/>
              <a:gd name="connsiteX9" fmla="*/ 4379516 w 4379516"/>
              <a:gd name="connsiteY9" fmla="*/ 1227649 h 1869517"/>
              <a:gd name="connsiteX10" fmla="*/ 4379516 w 4379516"/>
              <a:gd name="connsiteY10" fmla="*/ 1869517 h 1869517"/>
              <a:gd name="connsiteX11" fmla="*/ 3666281 w 4379516"/>
              <a:gd name="connsiteY11" fmla="*/ 1869517 h 1869517"/>
              <a:gd name="connsiteX12" fmla="*/ 3084431 w 4379516"/>
              <a:gd name="connsiteY12" fmla="*/ 1869517 h 1869517"/>
              <a:gd name="connsiteX13" fmla="*/ 2371195 w 4379516"/>
              <a:gd name="connsiteY13" fmla="*/ 1869517 h 1869517"/>
              <a:gd name="connsiteX14" fmla="*/ 1833140 w 4379516"/>
              <a:gd name="connsiteY14" fmla="*/ 1869517 h 1869517"/>
              <a:gd name="connsiteX15" fmla="*/ 1338881 w 4379516"/>
              <a:gd name="connsiteY15" fmla="*/ 1869517 h 1869517"/>
              <a:gd name="connsiteX16" fmla="*/ 713235 w 4379516"/>
              <a:gd name="connsiteY16" fmla="*/ 1869517 h 1869517"/>
              <a:gd name="connsiteX17" fmla="*/ 0 w 4379516"/>
              <a:gd name="connsiteY17" fmla="*/ 1869517 h 1869517"/>
              <a:gd name="connsiteX18" fmla="*/ 0 w 4379516"/>
              <a:gd name="connsiteY18" fmla="*/ 1208954 h 1869517"/>
              <a:gd name="connsiteX19" fmla="*/ 0 w 4379516"/>
              <a:gd name="connsiteY19" fmla="*/ 585782 h 1869517"/>
              <a:gd name="connsiteX20" fmla="*/ 0 w 4379516"/>
              <a:gd name="connsiteY20" fmla="*/ 0 h 186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79516" h="1869517" extrusionOk="0">
                <a:moveTo>
                  <a:pt x="0" y="0"/>
                </a:moveTo>
                <a:cubicBezTo>
                  <a:pt x="185962" y="20963"/>
                  <a:pt x="395592" y="10250"/>
                  <a:pt x="669440" y="0"/>
                </a:cubicBezTo>
                <a:cubicBezTo>
                  <a:pt x="943288" y="-10250"/>
                  <a:pt x="1058398" y="26717"/>
                  <a:pt x="1295085" y="0"/>
                </a:cubicBezTo>
                <a:cubicBezTo>
                  <a:pt x="1531772" y="-26717"/>
                  <a:pt x="1770699" y="-6352"/>
                  <a:pt x="2008321" y="0"/>
                </a:cubicBezTo>
                <a:cubicBezTo>
                  <a:pt x="2245943" y="6352"/>
                  <a:pt x="2386655" y="21944"/>
                  <a:pt x="2502581" y="0"/>
                </a:cubicBezTo>
                <a:cubicBezTo>
                  <a:pt x="2618507" y="-21944"/>
                  <a:pt x="2879074" y="23754"/>
                  <a:pt x="3128226" y="0"/>
                </a:cubicBezTo>
                <a:cubicBezTo>
                  <a:pt x="3377378" y="-23754"/>
                  <a:pt x="3508339" y="-23266"/>
                  <a:pt x="3622485" y="0"/>
                </a:cubicBezTo>
                <a:cubicBezTo>
                  <a:pt x="3736631" y="23266"/>
                  <a:pt x="4179790" y="-7644"/>
                  <a:pt x="4379516" y="0"/>
                </a:cubicBezTo>
                <a:cubicBezTo>
                  <a:pt x="4368212" y="249069"/>
                  <a:pt x="4392093" y="452456"/>
                  <a:pt x="4379516" y="641868"/>
                </a:cubicBezTo>
                <a:cubicBezTo>
                  <a:pt x="4366939" y="831280"/>
                  <a:pt x="4408053" y="1045123"/>
                  <a:pt x="4379516" y="1227649"/>
                </a:cubicBezTo>
                <a:cubicBezTo>
                  <a:pt x="4350979" y="1410175"/>
                  <a:pt x="4410910" y="1685026"/>
                  <a:pt x="4379516" y="1869517"/>
                </a:cubicBezTo>
                <a:cubicBezTo>
                  <a:pt x="4072473" y="1888534"/>
                  <a:pt x="3936533" y="1839198"/>
                  <a:pt x="3666281" y="1869517"/>
                </a:cubicBezTo>
                <a:cubicBezTo>
                  <a:pt x="3396029" y="1899836"/>
                  <a:pt x="3320821" y="1872747"/>
                  <a:pt x="3084431" y="1869517"/>
                </a:cubicBezTo>
                <a:cubicBezTo>
                  <a:pt x="2848041" y="1866288"/>
                  <a:pt x="2518683" y="1868553"/>
                  <a:pt x="2371195" y="1869517"/>
                </a:cubicBezTo>
                <a:cubicBezTo>
                  <a:pt x="2223707" y="1870481"/>
                  <a:pt x="2007469" y="1880448"/>
                  <a:pt x="1833140" y="1869517"/>
                </a:cubicBezTo>
                <a:cubicBezTo>
                  <a:pt x="1658812" y="1858586"/>
                  <a:pt x="1521453" y="1863654"/>
                  <a:pt x="1338881" y="1869517"/>
                </a:cubicBezTo>
                <a:cubicBezTo>
                  <a:pt x="1156309" y="1875380"/>
                  <a:pt x="1018649" y="1842456"/>
                  <a:pt x="713235" y="1869517"/>
                </a:cubicBezTo>
                <a:cubicBezTo>
                  <a:pt x="407821" y="1896578"/>
                  <a:pt x="188158" y="1893011"/>
                  <a:pt x="0" y="1869517"/>
                </a:cubicBezTo>
                <a:cubicBezTo>
                  <a:pt x="7542" y="1709131"/>
                  <a:pt x="-9333" y="1460521"/>
                  <a:pt x="0" y="1208954"/>
                </a:cubicBezTo>
                <a:cubicBezTo>
                  <a:pt x="9333" y="957387"/>
                  <a:pt x="-10359" y="721409"/>
                  <a:pt x="0" y="585782"/>
                </a:cubicBezTo>
                <a:cubicBezTo>
                  <a:pt x="10359" y="450155"/>
                  <a:pt x="6868" y="23538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001C"/>
            </a:solidFill>
            <a:extLst>
              <a:ext uri="{C807C97D-BFC1-408E-A445-0C87EB9F89A2}">
                <ask:lineSketchStyleProps xmlns:ask="http://schemas.microsoft.com/office/drawing/2018/sketchyshapes" sd="15471747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6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8014</TotalTime>
  <Words>830</Words>
  <Application>Microsoft Office PowerPoint</Application>
  <PresentationFormat>Widescreen</PresentationFormat>
  <Paragraphs>138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SG Kara</vt:lpstr>
      <vt:lpstr>SG Kara FaNum</vt:lpstr>
      <vt:lpstr>SG Kara FaNum Light</vt:lpstr>
      <vt:lpstr>SG Kara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Siavash Golchoobian</cp:lastModifiedBy>
  <cp:revision>316</cp:revision>
  <dcterms:created xsi:type="dcterms:W3CDTF">2023-11-29T05:27:09Z</dcterms:created>
  <dcterms:modified xsi:type="dcterms:W3CDTF">2025-04-18T03:14:56Z</dcterms:modified>
</cp:coreProperties>
</file>